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serrat" charset="1" panose="00000500000000000000"/>
      <p:regular r:id="rId25"/>
    </p:embeddedFont>
    <p:embeddedFont>
      <p:font typeface="Montserrat Bold Italics" charset="1" panose="00000800000000000000"/>
      <p:regular r:id="rId26"/>
    </p:embeddedFont>
    <p:embeddedFont>
      <p:font typeface="Montserrat Italics" charset="1" panose="00000500000000000000"/>
      <p:regular r:id="rId27"/>
    </p:embeddedFont>
    <p:embeddedFont>
      <p:font typeface="Montserrat Bold" charset="1" panose="00000800000000000000"/>
      <p:regular r:id="rId28"/>
    </p:embeddedFont>
    <p:embeddedFont>
      <p:font typeface="Raleway" charset="1" panose="000000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Raleway Bold" charset="1" panose="00000000000000000000"/>
      <p:regular r:id="rId31"/>
    </p:embeddedFont>
    <p:embeddedFont>
      <p:font typeface="Montserrat Medium" charset="1" panose="00000600000000000000"/>
      <p:regular r:id="rId32"/>
    </p:embeddedFont>
    <p:embeddedFont>
      <p:font typeface="Raleway Italic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Relationship Id="rId5" Target="https://public.tableau.com/views/USFlightDelayCauseAnalysisDashboard/USFlightDelayAnalysis?:language=en-US&amp;:sid=&amp;:redirect=auth&amp;:display_count=n&amp;:origin=viz_share_link" TargetMode="External" Type="http://schemas.openxmlformats.org/officeDocument/2006/relationships/hyperlink"/><Relationship Id="rId6" Target="https://github.com/raonsb/data-analytics/tree/main/flight-delay-cause-analysis-dashboard" TargetMode="External" Type="http://schemas.openxmlformats.org/officeDocument/2006/relationships/hyperlink"/><Relationship Id="rId7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41.png" Type="http://schemas.openxmlformats.org/officeDocument/2006/relationships/image"/><Relationship Id="rId6" Target="http://www.linkedin.com/in/raonspielbergberek" TargetMode="External" Type="http://schemas.openxmlformats.org/officeDocument/2006/relationships/hyperlink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http://www.linkedin.com/in/raonspielbergberek" TargetMode="External" Type="http://schemas.openxmlformats.org/officeDocument/2006/relationships/hyperlink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0048" y="2826796"/>
            <a:ext cx="576671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5"/>
              </a:lnSpc>
              <a:spcBef>
                <a:spcPct val="0"/>
              </a:spcBef>
            </a:pPr>
            <a:r>
              <a:rPr lang="en-US" sz="370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Analytics Portfolio: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023983" y="2378290"/>
            <a:ext cx="725562" cy="725562"/>
          </a:xfrm>
          <a:custGeom>
            <a:avLst/>
            <a:gdLst/>
            <a:ahLst/>
            <a:cxnLst/>
            <a:rect r="r" b="b" t="t" l="l"/>
            <a:pathLst>
              <a:path h="725562" w="725562">
                <a:moveTo>
                  <a:pt x="0" y="0"/>
                </a:moveTo>
                <a:lnTo>
                  <a:pt x="725562" y="0"/>
                </a:lnTo>
                <a:lnTo>
                  <a:pt x="725562" y="725563"/>
                </a:lnTo>
                <a:lnTo>
                  <a:pt x="0" y="725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2119583">
            <a:off x="13859594" y="3963471"/>
            <a:ext cx="2481884" cy="2954790"/>
          </a:xfrm>
          <a:custGeom>
            <a:avLst/>
            <a:gdLst/>
            <a:ahLst/>
            <a:cxnLst/>
            <a:rect r="r" b="b" t="t" l="l"/>
            <a:pathLst>
              <a:path h="2954790" w="2481884">
                <a:moveTo>
                  <a:pt x="2481885" y="2954790"/>
                </a:moveTo>
                <a:lnTo>
                  <a:pt x="0" y="2954790"/>
                </a:lnTo>
                <a:lnTo>
                  <a:pt x="0" y="0"/>
                </a:lnTo>
                <a:lnTo>
                  <a:pt x="2481885" y="0"/>
                </a:lnTo>
                <a:lnTo>
                  <a:pt x="2481885" y="295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72406" y="5551679"/>
            <a:ext cx="8792711" cy="61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5"/>
              </a:lnSpc>
              <a:spcBef>
                <a:spcPct val="0"/>
              </a:spcBef>
            </a:pPr>
            <a:r>
              <a:rPr lang="en-US" b="true" sz="3596" i="true" strike="noStrike" u="non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Presented by Raon Spielberg Berek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0"/>
                </a:moveTo>
                <a:lnTo>
                  <a:pt x="729305" y="0"/>
                </a:lnTo>
                <a:lnTo>
                  <a:pt x="729305" y="566206"/>
                </a:lnTo>
                <a:lnTo>
                  <a:pt x="0" y="566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558695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0"/>
                </a:moveTo>
                <a:lnTo>
                  <a:pt x="0" y="0"/>
                </a:lnTo>
                <a:lnTo>
                  <a:pt x="0" y="566206"/>
                </a:lnTo>
                <a:lnTo>
                  <a:pt x="729305" y="566206"/>
                </a:lnTo>
                <a:lnTo>
                  <a:pt x="7293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7558695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566206"/>
                </a:moveTo>
                <a:lnTo>
                  <a:pt x="0" y="566206"/>
                </a:lnTo>
                <a:lnTo>
                  <a:pt x="0" y="0"/>
                </a:lnTo>
                <a:lnTo>
                  <a:pt x="729305" y="0"/>
                </a:lnTo>
                <a:lnTo>
                  <a:pt x="729305" y="56620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0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566206"/>
                </a:moveTo>
                <a:lnTo>
                  <a:pt x="729305" y="566206"/>
                </a:lnTo>
                <a:lnTo>
                  <a:pt x="729305" y="0"/>
                </a:lnTo>
                <a:lnTo>
                  <a:pt x="0" y="0"/>
                </a:lnTo>
                <a:lnTo>
                  <a:pt x="0" y="56620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572293">
            <a:off x="-7954897" y="738687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572293">
            <a:off x="8920761" y="-3494855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35627" y="6108222"/>
            <a:ext cx="7066270" cy="49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38"/>
              </a:lnSpc>
              <a:spcBef>
                <a:spcPct val="0"/>
              </a:spcBef>
            </a:pPr>
            <a:r>
              <a:rPr lang="en-US" sz="2884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Junior </a:t>
            </a:r>
            <a:r>
              <a:rPr lang="en-US" sz="2884" i="true" strike="noStrike" u="non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Data Analyst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1985980">
            <a:off x="4561499" y="5581952"/>
            <a:ext cx="2481884" cy="2954790"/>
          </a:xfrm>
          <a:custGeom>
            <a:avLst/>
            <a:gdLst/>
            <a:ahLst/>
            <a:cxnLst/>
            <a:rect r="r" b="b" t="t" l="l"/>
            <a:pathLst>
              <a:path h="2954790" w="2481884">
                <a:moveTo>
                  <a:pt x="0" y="2954790"/>
                </a:moveTo>
                <a:lnTo>
                  <a:pt x="2481884" y="2954790"/>
                </a:lnTo>
                <a:lnTo>
                  <a:pt x="2481884" y="0"/>
                </a:lnTo>
                <a:lnTo>
                  <a:pt x="0" y="0"/>
                </a:lnTo>
                <a:lnTo>
                  <a:pt x="0" y="295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90045" y="6974445"/>
            <a:ext cx="3314315" cy="1864302"/>
          </a:xfrm>
          <a:custGeom>
            <a:avLst/>
            <a:gdLst/>
            <a:ahLst/>
            <a:cxnLst/>
            <a:rect r="r" b="b" t="t" l="l"/>
            <a:pathLst>
              <a:path h="1864302" w="3314315">
                <a:moveTo>
                  <a:pt x="0" y="0"/>
                </a:moveTo>
                <a:lnTo>
                  <a:pt x="3314315" y="0"/>
                </a:lnTo>
                <a:lnTo>
                  <a:pt x="3314315" y="1864302"/>
                </a:lnTo>
                <a:lnTo>
                  <a:pt x="0" y="18643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90045" y="8647820"/>
            <a:ext cx="1220959" cy="1220959"/>
          </a:xfrm>
          <a:custGeom>
            <a:avLst/>
            <a:gdLst/>
            <a:ahLst/>
            <a:cxnLst/>
            <a:rect r="r" b="b" t="t" l="l"/>
            <a:pathLst>
              <a:path h="1220959" w="1220959">
                <a:moveTo>
                  <a:pt x="0" y="0"/>
                </a:moveTo>
                <a:lnTo>
                  <a:pt x="1220959" y="0"/>
                </a:lnTo>
                <a:lnTo>
                  <a:pt x="1220959" y="1220960"/>
                </a:lnTo>
                <a:lnTo>
                  <a:pt x="0" y="1220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53846" y="8647820"/>
            <a:ext cx="2169758" cy="1220489"/>
          </a:xfrm>
          <a:custGeom>
            <a:avLst/>
            <a:gdLst/>
            <a:ahLst/>
            <a:cxnLst/>
            <a:rect r="r" b="b" t="t" l="l"/>
            <a:pathLst>
              <a:path h="1220489" w="2169758">
                <a:moveTo>
                  <a:pt x="0" y="0"/>
                </a:moveTo>
                <a:lnTo>
                  <a:pt x="2169758" y="0"/>
                </a:lnTo>
                <a:lnTo>
                  <a:pt x="2169758" y="1220489"/>
                </a:lnTo>
                <a:lnTo>
                  <a:pt x="0" y="1220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18034" y="7235259"/>
            <a:ext cx="1772011" cy="1603487"/>
          </a:xfrm>
          <a:custGeom>
            <a:avLst/>
            <a:gdLst/>
            <a:ahLst/>
            <a:cxnLst/>
            <a:rect r="r" b="b" t="t" l="l"/>
            <a:pathLst>
              <a:path h="1603487" w="1772011">
                <a:moveTo>
                  <a:pt x="0" y="0"/>
                </a:moveTo>
                <a:lnTo>
                  <a:pt x="1772011" y="0"/>
                </a:lnTo>
                <a:lnTo>
                  <a:pt x="1772011" y="1603488"/>
                </a:lnTo>
                <a:lnTo>
                  <a:pt x="0" y="16034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1334" t="0" r="-19326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20048" y="3487197"/>
            <a:ext cx="14771703" cy="102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gh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48831" y="7449510"/>
            <a:ext cx="2981851" cy="45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6"/>
              </a:lnSpc>
              <a:spcBef>
                <a:spcPct val="0"/>
              </a:spcBef>
            </a:pPr>
            <a:r>
              <a:rPr lang="en-US" b="true" sz="3596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Tools used: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35627" y="4636026"/>
            <a:ext cx="1098797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5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Output: </a:t>
            </a:r>
            <a:r>
              <a:rPr lang="en-US" sz="370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Dashboard Visualization with Tableau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829683"/>
            <a:ext cx="16753708" cy="649206"/>
          </a:xfrm>
          <a:custGeom>
            <a:avLst/>
            <a:gdLst/>
            <a:ahLst/>
            <a:cxnLst/>
            <a:rect r="r" b="b" t="t" l="l"/>
            <a:pathLst>
              <a:path h="649206" w="16753708">
                <a:moveTo>
                  <a:pt x="0" y="0"/>
                </a:moveTo>
                <a:lnTo>
                  <a:pt x="16753708" y="0"/>
                </a:lnTo>
                <a:lnTo>
                  <a:pt x="16753708" y="649206"/>
                </a:lnTo>
                <a:lnTo>
                  <a:pt x="0" y="649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071797" y="4878939"/>
            <a:ext cx="12667515" cy="385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filters function as intended,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successfully filtering the data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across the entire dashboard.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first visualization (Viz 1) displays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count of delays for each of the five cause categories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: Carrier, Late Aircraft, NAS, Security, and Weather Delay.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Aircraft Delay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is the most frequent cause, accounting for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 1.1 million incidents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while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Delay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is the least frequent, with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fewer than 8,500 incidents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2488031"/>
            <a:ext cx="16753708" cy="565438"/>
          </a:xfrm>
          <a:custGeom>
            <a:avLst/>
            <a:gdLst/>
            <a:ahLst/>
            <a:cxnLst/>
            <a:rect r="r" b="b" t="t" l="l"/>
            <a:pathLst>
              <a:path h="565438" w="16753708">
                <a:moveTo>
                  <a:pt x="0" y="0"/>
                </a:moveTo>
                <a:lnTo>
                  <a:pt x="16753708" y="0"/>
                </a:lnTo>
                <a:lnTo>
                  <a:pt x="16753708" y="565437"/>
                </a:lnTo>
                <a:lnTo>
                  <a:pt x="0" y="565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424516" y="1902317"/>
            <a:ext cx="762476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Filters: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4516" y="3297857"/>
            <a:ext cx="762476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1: Scorecards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32884" y="2394793"/>
            <a:ext cx="6527132" cy="4899153"/>
          </a:xfrm>
          <a:custGeom>
            <a:avLst/>
            <a:gdLst/>
            <a:ahLst/>
            <a:cxnLst/>
            <a:rect r="r" b="b" t="t" l="l"/>
            <a:pathLst>
              <a:path h="4899153" w="6527132">
                <a:moveTo>
                  <a:pt x="0" y="0"/>
                </a:moveTo>
                <a:lnTo>
                  <a:pt x="6527132" y="0"/>
                </a:lnTo>
                <a:lnTo>
                  <a:pt x="6527132" y="4899152"/>
                </a:lnTo>
                <a:lnTo>
                  <a:pt x="0" y="4899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62967"/>
            <a:ext cx="3331876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2: Bar Chart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366218"/>
            <a:ext cx="7899218" cy="728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3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Delay Causes: Late Aircraft Delay, Carrier Delay, and NAS Delay.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Delays from late-arriving aircraft (Late Aircraft Delay) are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primary driver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indicating efficiency issues in connecting flight schedules.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Two of the top three causes (Late Aircraft &amp; Carrier Delay) are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directly within the airline's control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accounting for the vast majority of all incidents.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By frequency, delays from external factors like Weather and Security are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far less common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than internal operational issues.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To achieve the greatest impact,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prioritize improvements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aircraft turnaround efficiency and crew scheduling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34938" y="2521989"/>
            <a:ext cx="7314042" cy="3848865"/>
          </a:xfrm>
          <a:custGeom>
            <a:avLst/>
            <a:gdLst/>
            <a:ahLst/>
            <a:cxnLst/>
            <a:rect r="r" b="b" t="t" l="l"/>
            <a:pathLst>
              <a:path h="3848865" w="7314042">
                <a:moveTo>
                  <a:pt x="0" y="0"/>
                </a:moveTo>
                <a:lnTo>
                  <a:pt x="7314042" y="0"/>
                </a:lnTo>
                <a:lnTo>
                  <a:pt x="7314042" y="3848865"/>
                </a:lnTo>
                <a:lnTo>
                  <a:pt x="0" y="384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26565"/>
            <a:ext cx="3331876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3: Bar Chart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03178" y="2502939"/>
            <a:ext cx="7994615" cy="702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b="true" sz="24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small group of airlines, led by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Southwest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(WN),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American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(AA), 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SkyWest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(OO), are responsible for the highest volume of self-inflicted delays.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top 5 airlines account for a disproportionately large share of all carrier-caused delays, indicating that industry-wide issues are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heavily concentrated within these key players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clear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gap exists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between the top-ranking airlines and the rest of the industry, highlighting a wide variation in operational efficiency and reliability.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Focus operational improvement efforts on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5 carriers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to address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root causes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of their delays for the most significant industry-wide impact.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40180" y="2441261"/>
            <a:ext cx="12039765" cy="3250736"/>
          </a:xfrm>
          <a:custGeom>
            <a:avLst/>
            <a:gdLst/>
            <a:ahLst/>
            <a:cxnLst/>
            <a:rect r="r" b="b" t="t" l="l"/>
            <a:pathLst>
              <a:path h="3250736" w="12039765">
                <a:moveTo>
                  <a:pt x="0" y="0"/>
                </a:moveTo>
                <a:lnTo>
                  <a:pt x="12039764" y="0"/>
                </a:lnTo>
                <a:lnTo>
                  <a:pt x="12039764" y="3250736"/>
                </a:lnTo>
                <a:lnTo>
                  <a:pt x="0" y="3250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719861" y="1831168"/>
            <a:ext cx="4015558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4: Line 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0180" y="5844397"/>
            <a:ext cx="15919120" cy="381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  <a:spcBef>
                <a:spcPct val="0"/>
              </a:spcBef>
            </a:pPr>
            <a:r>
              <a:rPr lang="en-US" b="true" sz="23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percentage of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carrier-caused delays does not occur randomly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; it follows a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predictable seasonal cycle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year after year.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While performance is strongest in the winter (Jan), it consistently worsens into a challenging period from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summer through fall (August - November)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culminating in the year's highest delay percentages in October. A smaller,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secondary peak is also visible in the spring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average delay percentage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fluctuates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by more than 10 points annually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(from ~34% to ~45%), indicating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significant volatility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in airline operational reliability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throughout the year.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Airlines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should leverage this predictable seasonality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for proactive resource planning, with a critical focus on preparing for the demanding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late summer and fall peak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in addition to the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challenges.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88279" y="2407247"/>
            <a:ext cx="7105449" cy="6841469"/>
          </a:xfrm>
          <a:custGeom>
            <a:avLst/>
            <a:gdLst/>
            <a:ahLst/>
            <a:cxnLst/>
            <a:rect r="r" b="b" t="t" l="l"/>
            <a:pathLst>
              <a:path h="6841469" w="7105449">
                <a:moveTo>
                  <a:pt x="0" y="0"/>
                </a:moveTo>
                <a:lnTo>
                  <a:pt x="7105449" y="0"/>
                </a:lnTo>
                <a:lnTo>
                  <a:pt x="7105449" y="6841469"/>
                </a:lnTo>
                <a:lnTo>
                  <a:pt x="0" y="6841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852296" y="1703971"/>
            <a:ext cx="4540244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5: Map 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55297" y="2303259"/>
            <a:ext cx="8296707" cy="741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b="true" sz="24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total impact of flight delays is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 spread evenly across the country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but is heavily concentrated in a handful of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major hub airports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high-traffic regions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Key delay hotspots are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clustered around the nation's busiest airports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including those in the Northeast (NYC area), Midwest (Chicago), Southeast (Atlanta), and on the West Coast (California).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map reveals a pattern where delays are most prominent on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East and West coasts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with significant inland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hotspots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appearing exclusively at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major connecting hubs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like Denver and Dallas.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For the greatest national impact,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focus delay-reduction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initiatives 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resources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on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15 hotspot airports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as improvements in these critical locations will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ripple positively throughout the entire system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89129" y="2078877"/>
            <a:ext cx="10409035" cy="5126450"/>
          </a:xfrm>
          <a:custGeom>
            <a:avLst/>
            <a:gdLst/>
            <a:ahLst/>
            <a:cxnLst/>
            <a:rect r="r" b="b" t="t" l="l"/>
            <a:pathLst>
              <a:path h="5126450" w="10409035">
                <a:moveTo>
                  <a:pt x="0" y="0"/>
                </a:moveTo>
                <a:lnTo>
                  <a:pt x="10409035" y="0"/>
                </a:lnTo>
                <a:lnTo>
                  <a:pt x="10409035" y="5126450"/>
                </a:lnTo>
                <a:lnTo>
                  <a:pt x="0" y="5126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Dashboard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20334" y="1908510"/>
            <a:ext cx="6038966" cy="557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While total delays are massive,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issue is not widespread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The impact is heavily concentrated within a few key hub airports and driven by a small number of major airlines.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vast majority of delays stem from internal airline operations—the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"domino effect"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of late aircraft and carrier-specific issues—rather than external factors like weather or security.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1545" y="7799613"/>
            <a:ext cx="15864910" cy="21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Airline operational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is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 random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;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follows a cle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easonal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cyc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ons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tent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ly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rs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Summer through Fall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targeted strategy focusing on improving operational efficiency at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hotspot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airports 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during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predictable peak seasons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will yield the most significant reduction in delays nationwide.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900129" y="779204"/>
            <a:ext cx="4487743" cy="70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40"/>
              </a:lnSpc>
              <a:spcBef>
                <a:spcPct val="0"/>
              </a:spcBef>
            </a:pPr>
            <a:r>
              <a:rPr lang="en-US" b="true" sz="55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93554" y="2366996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 is Concentrated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5079" y="2118430"/>
            <a:ext cx="952758" cy="952758"/>
            <a:chOff x="0" y="0"/>
            <a:chExt cx="1270344" cy="127034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93554" y="3042613"/>
            <a:ext cx="13718466" cy="12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Flight delays are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not a widespread issue but a concentrated one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with the largest impact originating from a handful of key hub airports and major airlines.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93554" y="4575480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Root Cause is Operational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05079" y="4326913"/>
            <a:ext cx="952758" cy="952758"/>
            <a:chOff x="0" y="0"/>
            <a:chExt cx="1270344" cy="127034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793554" y="5251097"/>
            <a:ext cx="13718466" cy="8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primary driver of delays is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overwhelmingly operational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stemming from internal airline efficiency rather than external factors like weather or security.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93554" y="6631563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Pattern is Predictable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05079" y="6382997"/>
            <a:ext cx="952758" cy="952758"/>
            <a:chOff x="0" y="0"/>
            <a:chExt cx="1270344" cy="127034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3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793554" y="7306264"/>
            <a:ext cx="13718466" cy="12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Delay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patterns are not random but cyclical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following a consistent seasonal trend that consistently peaks in the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summer and fall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allowing for proactive measures.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93851" y="779204"/>
            <a:ext cx="17700297" cy="62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0"/>
              </a:lnSpc>
              <a:spcBef>
                <a:spcPct val="0"/>
              </a:spcBef>
            </a:pPr>
            <a:r>
              <a:rPr lang="en-US" b="true" sz="49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Strategic Recommendations to Reduce Delays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93554" y="2366996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Launch a Targeted Efficiency Program at Key Hubs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5079" y="2118430"/>
            <a:ext cx="952758" cy="952758"/>
            <a:chOff x="0" y="0"/>
            <a:chExt cx="1270344" cy="127034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93554" y="3042613"/>
            <a:ext cx="13718466" cy="21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Why: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Our analysis shows that the vast majority of delays are operational and highly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concentrated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within a few major airports.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Action: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Conduct a deep-dive review of aircraft turnaround processes and crew scheduling at the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15 hotspot airports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to identify and resolve critical bottlenecks.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93554" y="5708955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 Proactive, Seasonal Resource Planning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05079" y="5460388"/>
            <a:ext cx="952758" cy="952758"/>
            <a:chOff x="0" y="0"/>
            <a:chExt cx="1270344" cy="127034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793554" y="6383655"/>
            <a:ext cx="13718466" cy="257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Why: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Performance data reveals a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predictable seasonal cycle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with operational delays consistently peaking during the late Summer and Fall months.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Action: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Develop an enhanced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 allocation plan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for ground staff, technicians, and reserve crews to prepare for these identified high-risk periods.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00458" y="2847887"/>
            <a:ext cx="4197909" cy="1122333"/>
          </a:xfrm>
          <a:custGeom>
            <a:avLst/>
            <a:gdLst/>
            <a:ahLst/>
            <a:cxnLst/>
            <a:rect r="r" b="b" t="t" l="l"/>
            <a:pathLst>
              <a:path h="1122333" w="4197909">
                <a:moveTo>
                  <a:pt x="0" y="0"/>
                </a:moveTo>
                <a:lnTo>
                  <a:pt x="4197909" y="0"/>
                </a:lnTo>
                <a:lnTo>
                  <a:pt x="4197909" y="1122333"/>
                </a:lnTo>
                <a:lnTo>
                  <a:pt x="0" y="112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35" t="-82111" r="-13736" b="-897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88867" y="3258687"/>
            <a:ext cx="469950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8996" y="652496"/>
            <a:ext cx="15110008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Deployment (Tableau Public)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3573" y="3258687"/>
            <a:ext cx="9739408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 u="sng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5" tooltip="https://public.tableau.com/views/USFlightDelayCauseAnalysisDashboard/USFlightDelayAnalysis?:language=en-US&amp;:sid=&amp;:redirect=auth&amp;:display_count=n&amp;:origin=viz_share_link"/>
              </a:rPr>
              <a:t>US Flight Delay Cause Analysis Dashboard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53573" y="5699643"/>
            <a:ext cx="11233969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 u="sng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6" tooltip="https://github.com/raonsb/data-analytics/tree/main/flight-delay-cause-analysis-dashboard"/>
              </a:rPr>
              <a:t>US Flight Delay Cause Analysis Dashboard by raonsb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703364" y="5352453"/>
            <a:ext cx="2169758" cy="1220489"/>
          </a:xfrm>
          <a:custGeom>
            <a:avLst/>
            <a:gdLst/>
            <a:ahLst/>
            <a:cxnLst/>
            <a:rect r="r" b="b" t="t" l="l"/>
            <a:pathLst>
              <a:path h="1220489" w="2169758">
                <a:moveTo>
                  <a:pt x="0" y="0"/>
                </a:moveTo>
                <a:lnTo>
                  <a:pt x="2169758" y="0"/>
                </a:lnTo>
                <a:lnTo>
                  <a:pt x="2169758" y="1220489"/>
                </a:lnTo>
                <a:lnTo>
                  <a:pt x="0" y="1220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88867" y="5699643"/>
            <a:ext cx="469950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-1161320">
            <a:off x="-5537192" y="-432962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753211" y="2383953"/>
            <a:ext cx="6986915" cy="5318789"/>
          </a:xfrm>
          <a:custGeom>
            <a:avLst/>
            <a:gdLst/>
            <a:ahLst/>
            <a:cxnLst/>
            <a:rect r="r" b="b" t="t" l="l"/>
            <a:pathLst>
              <a:path h="5318789" w="6986915">
                <a:moveTo>
                  <a:pt x="6986915" y="0"/>
                </a:moveTo>
                <a:lnTo>
                  <a:pt x="0" y="0"/>
                </a:lnTo>
                <a:lnTo>
                  <a:pt x="0" y="5318789"/>
                </a:lnTo>
                <a:lnTo>
                  <a:pt x="6986915" y="5318789"/>
                </a:lnTo>
                <a:lnTo>
                  <a:pt x="698691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32869" y="6009417"/>
            <a:ext cx="7326431" cy="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0"/>
              </a:lnSpc>
              <a:spcBef>
                <a:spcPct val="0"/>
              </a:spcBef>
            </a:pPr>
            <a:r>
              <a:rPr lang="en-US" b="true" sz="3129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 tooltip="http://www.linkedin.com/in/raonspielbergberek"/>
              </a:rPr>
              <a:t>Raon Spielberg Berek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260040">
            <a:off x="5988564" y="4416556"/>
            <a:ext cx="27455017" cy="10021081"/>
          </a:xfrm>
          <a:custGeom>
            <a:avLst/>
            <a:gdLst/>
            <a:ahLst/>
            <a:cxnLst/>
            <a:rect r="r" b="b" t="t" l="l"/>
            <a:pathLst>
              <a:path h="10021081" w="27455017">
                <a:moveTo>
                  <a:pt x="0" y="0"/>
                </a:moveTo>
                <a:lnTo>
                  <a:pt x="27455017" y="0"/>
                </a:lnTo>
                <a:lnTo>
                  <a:pt x="27455017" y="10021082"/>
                </a:lnTo>
                <a:lnTo>
                  <a:pt x="0" y="10021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19456" y="4736573"/>
            <a:ext cx="858655" cy="613548"/>
          </a:xfrm>
          <a:custGeom>
            <a:avLst/>
            <a:gdLst/>
            <a:ahLst/>
            <a:cxnLst/>
            <a:rect r="r" b="b" t="t" l="l"/>
            <a:pathLst>
              <a:path h="613548" w="858655">
                <a:moveTo>
                  <a:pt x="0" y="0"/>
                </a:moveTo>
                <a:lnTo>
                  <a:pt x="858655" y="0"/>
                </a:lnTo>
                <a:lnTo>
                  <a:pt x="858655" y="613549"/>
                </a:lnTo>
                <a:lnTo>
                  <a:pt x="0" y="6135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19456" y="7327084"/>
            <a:ext cx="728416" cy="728416"/>
          </a:xfrm>
          <a:custGeom>
            <a:avLst/>
            <a:gdLst/>
            <a:ahLst/>
            <a:cxnLst/>
            <a:rect r="r" b="b" t="t" l="l"/>
            <a:pathLst>
              <a:path h="728416" w="728416">
                <a:moveTo>
                  <a:pt x="0" y="0"/>
                </a:moveTo>
                <a:lnTo>
                  <a:pt x="728416" y="0"/>
                </a:lnTo>
                <a:lnTo>
                  <a:pt x="728416" y="728416"/>
                </a:lnTo>
                <a:lnTo>
                  <a:pt x="0" y="7284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20187" y="5394820"/>
            <a:ext cx="1817964" cy="1817964"/>
          </a:xfrm>
          <a:custGeom>
            <a:avLst/>
            <a:gdLst/>
            <a:ahLst/>
            <a:cxnLst/>
            <a:rect r="r" b="b" t="t" l="l"/>
            <a:pathLst>
              <a:path h="1817964" w="1817964">
                <a:moveTo>
                  <a:pt x="0" y="0"/>
                </a:moveTo>
                <a:lnTo>
                  <a:pt x="1817963" y="0"/>
                </a:lnTo>
                <a:lnTo>
                  <a:pt x="1817963" y="1817964"/>
                </a:lnTo>
                <a:lnTo>
                  <a:pt x="0" y="18179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79826" y="3363466"/>
            <a:ext cx="8787434" cy="72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5"/>
              </a:lnSpc>
            </a:pPr>
            <a:r>
              <a:rPr lang="en-US" sz="2237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If you</a:t>
            </a:r>
            <a:r>
              <a:rPr lang="en-US" sz="2237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have any questions, discussions, or potential collaborations,</a:t>
            </a:r>
          </a:p>
          <a:p>
            <a:pPr algn="ctr">
              <a:lnSpc>
                <a:spcPts val="2885"/>
              </a:lnSpc>
            </a:pPr>
            <a:r>
              <a:rPr lang="en-US" sz="2237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please feel free to contact me through the details below.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83026" y="2135125"/>
            <a:ext cx="9176274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32869" y="4749649"/>
            <a:ext cx="5749140" cy="53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0"/>
              </a:lnSpc>
              <a:spcBef>
                <a:spcPct val="0"/>
              </a:spcBef>
            </a:pPr>
            <a:r>
              <a:rPr lang="en-US" b="true" sz="3129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raonbereknew@gmail.com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87365" y="7349975"/>
            <a:ext cx="3272738" cy="53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0"/>
              </a:lnSpc>
              <a:spcBef>
                <a:spcPct val="0"/>
              </a:spcBef>
            </a:pPr>
            <a:r>
              <a:rPr lang="en-US" b="true" sz="3129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@raonsb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0"/>
                </a:moveTo>
                <a:lnTo>
                  <a:pt x="729305" y="0"/>
                </a:lnTo>
                <a:lnTo>
                  <a:pt x="729305" y="566206"/>
                </a:lnTo>
                <a:lnTo>
                  <a:pt x="0" y="566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558695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0"/>
                </a:moveTo>
                <a:lnTo>
                  <a:pt x="0" y="0"/>
                </a:lnTo>
                <a:lnTo>
                  <a:pt x="0" y="566206"/>
                </a:lnTo>
                <a:lnTo>
                  <a:pt x="729305" y="566206"/>
                </a:lnTo>
                <a:lnTo>
                  <a:pt x="7293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558695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566206"/>
                </a:moveTo>
                <a:lnTo>
                  <a:pt x="0" y="566206"/>
                </a:lnTo>
                <a:lnTo>
                  <a:pt x="0" y="0"/>
                </a:lnTo>
                <a:lnTo>
                  <a:pt x="729305" y="0"/>
                </a:lnTo>
                <a:lnTo>
                  <a:pt x="729305" y="566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0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566206"/>
                </a:moveTo>
                <a:lnTo>
                  <a:pt x="729305" y="566206"/>
                </a:lnTo>
                <a:lnTo>
                  <a:pt x="729305" y="0"/>
                </a:lnTo>
                <a:lnTo>
                  <a:pt x="0" y="0"/>
                </a:lnTo>
                <a:lnTo>
                  <a:pt x="0" y="566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8382" y="7284364"/>
            <a:ext cx="590864" cy="733578"/>
          </a:xfrm>
          <a:custGeom>
            <a:avLst/>
            <a:gdLst/>
            <a:ahLst/>
            <a:cxnLst/>
            <a:rect r="r" b="b" t="t" l="l"/>
            <a:pathLst>
              <a:path h="733578" w="590864">
                <a:moveTo>
                  <a:pt x="0" y="0"/>
                </a:moveTo>
                <a:lnTo>
                  <a:pt x="590864" y="0"/>
                </a:lnTo>
                <a:lnTo>
                  <a:pt x="590864" y="733579"/>
                </a:lnTo>
                <a:lnTo>
                  <a:pt x="0" y="73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4324" y="8246876"/>
            <a:ext cx="678979" cy="485161"/>
          </a:xfrm>
          <a:custGeom>
            <a:avLst/>
            <a:gdLst/>
            <a:ahLst/>
            <a:cxnLst/>
            <a:rect r="r" b="b" t="t" l="l"/>
            <a:pathLst>
              <a:path h="485161" w="678979">
                <a:moveTo>
                  <a:pt x="0" y="0"/>
                </a:moveTo>
                <a:lnTo>
                  <a:pt x="678979" y="0"/>
                </a:lnTo>
                <a:lnTo>
                  <a:pt x="678979" y="485161"/>
                </a:lnTo>
                <a:lnTo>
                  <a:pt x="0" y="48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007031" y="7427737"/>
            <a:ext cx="4411193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>
                <a:solidFill>
                  <a:srgbClr val="3A3631"/>
                </a:solidFill>
                <a:latin typeface="Raleway"/>
                <a:ea typeface="Raleway"/>
                <a:cs typeface="Raleway"/>
                <a:sym typeface="Raleway"/>
              </a:rPr>
              <a:t>Kalideres, West Jakarta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07031" y="8246876"/>
            <a:ext cx="4411193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>
                <a:solidFill>
                  <a:srgbClr val="3A3631"/>
                </a:solidFill>
                <a:latin typeface="Raleway"/>
                <a:ea typeface="Raleway"/>
                <a:cs typeface="Raleway"/>
                <a:sym typeface="Raleway"/>
              </a:rPr>
              <a:t>raonbereknew@gmail.com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7031" y="9076710"/>
            <a:ext cx="4181509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 u="sng">
                <a:solidFill>
                  <a:srgbClr val="3A3631"/>
                </a:solidFill>
                <a:latin typeface="Raleway"/>
                <a:ea typeface="Raleway"/>
                <a:cs typeface="Raleway"/>
                <a:sym typeface="Raleway"/>
                <a:hlinkClick r:id="rId8" tooltip="http://www.linkedin.com/in/raonspielbergberek"/>
              </a:rPr>
              <a:t>Raon Spielberg Berek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93814" y="1028700"/>
            <a:ext cx="4413142" cy="5884189"/>
          </a:xfrm>
          <a:custGeom>
            <a:avLst/>
            <a:gdLst/>
            <a:ahLst/>
            <a:cxnLst/>
            <a:rect r="r" b="b" t="t" l="l"/>
            <a:pathLst>
              <a:path h="5884189" w="4413142">
                <a:moveTo>
                  <a:pt x="0" y="0"/>
                </a:moveTo>
                <a:lnTo>
                  <a:pt x="4413142" y="0"/>
                </a:lnTo>
                <a:lnTo>
                  <a:pt x="4413142" y="5884189"/>
                </a:lnTo>
                <a:lnTo>
                  <a:pt x="0" y="58841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6694448" y="1028700"/>
            <a:ext cx="7436252" cy="76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5047" b="tru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me: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4448" y="6877822"/>
            <a:ext cx="10716117" cy="2842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9"/>
              </a:lnSpc>
              <a:spcBef>
                <a:spcPct val="0"/>
              </a:spcBef>
            </a:pP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career in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Information Systems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specifically in the areas of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Analysis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leveraging proficiency in data analysis and visualization tools (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SQL, Python, Tableau, etc.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), and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analytical thinking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communication skills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to translate complex data into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actionable insights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guide clients through their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transformation journey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94448" y="1952525"/>
            <a:ext cx="10716117" cy="33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9"/>
              </a:lnSpc>
              <a:spcBef>
                <a:spcPct val="0"/>
              </a:spcBef>
            </a:pPr>
            <a:r>
              <a:rPr lang="en-US" sz="29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Hi,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Raon Spielberg Berek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year Information 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ystems 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tudent at Harapan Bangsa Institute of Technology 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nd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 Analyst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I possess strong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publi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sp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aking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alytical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honed through experience coordinating numerou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projects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nd events,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ll as worki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on various data analysis proj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cts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si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ng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Excel,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SQL, Python, Tableau, PowerBI, and Looker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94448" y="5993969"/>
            <a:ext cx="9657944" cy="766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5047" b="tru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Employment Objective: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19260" y="8560868"/>
            <a:ext cx="1549107" cy="1549107"/>
          </a:xfrm>
          <a:custGeom>
            <a:avLst/>
            <a:gdLst/>
            <a:ahLst/>
            <a:cxnLst/>
            <a:rect r="r" b="b" t="t" l="l"/>
            <a:pathLst>
              <a:path h="1549107" w="1549107">
                <a:moveTo>
                  <a:pt x="0" y="0"/>
                </a:moveTo>
                <a:lnTo>
                  <a:pt x="1549107" y="0"/>
                </a:lnTo>
                <a:lnTo>
                  <a:pt x="1549107" y="1549107"/>
                </a:lnTo>
                <a:lnTo>
                  <a:pt x="0" y="1549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075081"/>
            <a:ext cx="1488600" cy="14886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7769700"/>
            <a:ext cx="1488600" cy="14886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3977010"/>
            <a:ext cx="1488600" cy="14886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5876" t="-35611" r="-35792" b="-36058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83927" y="5875185"/>
            <a:ext cx="1488600" cy="14886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4013673" y="644495"/>
            <a:ext cx="10260654" cy="76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6"/>
              </a:lnSpc>
              <a:spcBef>
                <a:spcPct val="0"/>
              </a:spcBef>
            </a:pPr>
            <a:r>
              <a:rPr lang="en-US" b="true" sz="5047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Experience </a:t>
            </a:r>
            <a:r>
              <a:rPr lang="en-US" b="true" sz="5047" strike="noStrike" u="non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</a:t>
            </a:r>
            <a:r>
              <a:rPr lang="en-US" b="true" sz="5047" strike="noStrike" u="non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Certifications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95512" y="2387019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Mining Lab Assistant Lecturer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Institut Teknologi Harapan Bangsa, Bandung City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16369" y="2449726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Feb 2025 -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 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95512" y="8081638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Learn Data Analysis with Python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Dicoding Indonesia, Online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16369" y="8148313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 2024 -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 2024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95512" y="4288948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Scientist Intern (Project-Based) 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PT IDX Consulting, Online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16369" y="4355623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 2025 - Mar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95512" y="6118560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 Learning Distinction Graduate 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Google Bangkit Academy 2024 Batch 1, Online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1596" y="6181268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Feb 2024 -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 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071714" y="653999"/>
            <a:ext cx="12144571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8094" y="2663207"/>
            <a:ext cx="6470862" cy="114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About the Project: Business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8094" y="4396058"/>
            <a:ext cx="5287632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Data Understanding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8094" y="5936462"/>
            <a:ext cx="5842382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Data Preparation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70931" y="2663207"/>
            <a:ext cx="6739021" cy="114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Modeling and Evaluation (Tableau Dashboard)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70931" y="4396058"/>
            <a:ext cx="6588369" cy="114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Strategic Recommendations to Reduce Delays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2531819"/>
            <a:ext cx="952758" cy="952758"/>
            <a:chOff x="0" y="0"/>
            <a:chExt cx="1270344" cy="127034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4225446"/>
            <a:ext cx="952758" cy="952758"/>
            <a:chOff x="0" y="0"/>
            <a:chExt cx="1270344" cy="127034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5765850"/>
            <a:ext cx="952758" cy="952758"/>
            <a:chOff x="0" y="0"/>
            <a:chExt cx="1270344" cy="127034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62860" y="4225446"/>
            <a:ext cx="952758" cy="952758"/>
            <a:chOff x="0" y="0"/>
            <a:chExt cx="1270344" cy="127034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5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62860" y="2531819"/>
            <a:ext cx="952758" cy="952758"/>
            <a:chOff x="0" y="0"/>
            <a:chExt cx="1270344" cy="127034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4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670931" y="5936462"/>
            <a:ext cx="6588369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Deployment (Tableau Public)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462860" y="5765850"/>
            <a:ext cx="952758" cy="952758"/>
            <a:chOff x="0" y="0"/>
            <a:chExt cx="1270344" cy="1270344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396161" y="145429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98873" y="2145113"/>
            <a:ext cx="6949002" cy="3908814"/>
          </a:xfrm>
          <a:custGeom>
            <a:avLst/>
            <a:gdLst/>
            <a:ahLst/>
            <a:cxnLst/>
            <a:rect r="r" b="b" t="t" l="l"/>
            <a:pathLst>
              <a:path h="3908814" w="6949002">
                <a:moveTo>
                  <a:pt x="0" y="0"/>
                </a:moveTo>
                <a:lnTo>
                  <a:pt x="6949002" y="0"/>
                </a:lnTo>
                <a:lnTo>
                  <a:pt x="6949002" y="3908814"/>
                </a:lnTo>
                <a:lnTo>
                  <a:pt x="0" y="390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91482" y="652496"/>
            <a:ext cx="15105035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7130" y="2093323"/>
            <a:ext cx="9194162" cy="52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  <a:spcBef>
                <a:spcPct val="0"/>
              </a:spcBef>
            </a:pPr>
            <a:r>
              <a:rPr lang="en-US" b="true" sz="32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Background: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5159" y="6044402"/>
            <a:ext cx="5556431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Image Source: NewsBytes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07130" y="2762759"/>
            <a:ext cx="9321359" cy="28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569" indent="-271284" lvl="1">
              <a:lnSpc>
                <a:spcPts val="3241"/>
              </a:lnSpc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aviation industry r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 heavily 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efficiency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to maintain smooth operations. </a:t>
            </a:r>
          </a:p>
          <a:p>
            <a:pPr algn="l" marL="542569" indent="-271284" lvl="1">
              <a:lnSpc>
                <a:spcPts val="3241"/>
              </a:lnSpc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Flight delays represent a recurring issue that leads to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significant financial losses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for airlines.</a:t>
            </a:r>
          </a:p>
          <a:p>
            <a:pPr algn="l" marL="542569" indent="-271284" lvl="1">
              <a:lnSpc>
                <a:spcPts val="3241"/>
              </a:lnSpc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Delays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negative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 impact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customer satisfaction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trust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They also 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disrupt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airport efficiency and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overall operational 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orman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7130" y="6326342"/>
            <a:ext cx="9194162" cy="52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  <a:spcBef>
                <a:spcPct val="0"/>
              </a:spcBef>
            </a:pPr>
            <a:r>
              <a:rPr lang="en-US" b="true" sz="32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provided: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7130" y="6992776"/>
            <a:ext cx="9321359" cy="203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Name: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Airline On-Time Statistics and Delay Causes.</a:t>
            </a:r>
          </a:p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Bureau of Transportation Statistics (BTS), USA.</a:t>
            </a:r>
          </a:p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Range: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May 2023 – May 2025.</a:t>
            </a:r>
          </a:p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Dataset covers flight schedules,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delays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and their contributing factors.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324259"/>
            <a:ext cx="11765667" cy="504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What are the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different types of flight delays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how many delays fall into each category?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What are the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top-ranking causes of flight delays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based on their frequency of occurrence?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How do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carrier-related delays rank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in terms of total delay counts?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How has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average percentage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 carrier-related delays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changed over time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algn="l" marL="666032" indent="-333016" lvl="1">
              <a:lnSpc>
                <a:spcPts val="3979"/>
              </a:lnSpc>
              <a:spcBef>
                <a:spcPct val="0"/>
              </a:spcBef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How is the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delay distributed 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across U.S. states and cities?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207902" y="3631717"/>
            <a:ext cx="4498855" cy="3344737"/>
          </a:xfrm>
          <a:custGeom>
            <a:avLst/>
            <a:gdLst/>
            <a:ahLst/>
            <a:cxnLst/>
            <a:rect r="r" b="b" t="t" l="l"/>
            <a:pathLst>
              <a:path h="3344737" w="4498855">
                <a:moveTo>
                  <a:pt x="0" y="0"/>
                </a:moveTo>
                <a:lnTo>
                  <a:pt x="4498855" y="0"/>
                </a:lnTo>
                <a:lnTo>
                  <a:pt x="4498855" y="3344737"/>
                </a:lnTo>
                <a:lnTo>
                  <a:pt x="0" y="3344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10091" y="773145"/>
            <a:ext cx="15667818" cy="63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8"/>
              </a:lnSpc>
              <a:spcBef>
                <a:spcPct val="0"/>
              </a:spcBef>
            </a:pP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Understanding</a:t>
            </a: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- Problem Statements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39434" y="6966929"/>
            <a:ext cx="3835791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Image Source: istockphoto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39581"/>
            <a:ext cx="16230600" cy="100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9"/>
              </a:lnSpc>
              <a:spcBef>
                <a:spcPct val="0"/>
              </a:spcBef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Based on the background, management needs, and the dataset provided, the following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will be addressed in this project.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330055" y="7966533"/>
            <a:ext cx="3835791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Image Source: Canva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596418" y="4456752"/>
            <a:ext cx="5303065" cy="3519307"/>
          </a:xfrm>
          <a:custGeom>
            <a:avLst/>
            <a:gdLst/>
            <a:ahLst/>
            <a:cxnLst/>
            <a:rect r="r" b="b" t="t" l="l"/>
            <a:pathLst>
              <a:path h="3519307" w="5303065">
                <a:moveTo>
                  <a:pt x="0" y="0"/>
                </a:moveTo>
                <a:lnTo>
                  <a:pt x="5303065" y="0"/>
                </a:lnTo>
                <a:lnTo>
                  <a:pt x="5303065" y="3519306"/>
                </a:lnTo>
                <a:lnTo>
                  <a:pt x="0" y="3519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3819806"/>
            <a:ext cx="10915835" cy="504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Scorecards 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displaying the total number of delays and the count of each delay type.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showing the ranking of delay causes by frequency of occurrence.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ranking airlines based on the number of carrier-related delays.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Line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illustrating the trend of the average carrier delay percentage over time.</a:t>
            </a:r>
          </a:p>
          <a:p>
            <a:pPr algn="l" marL="666032" indent="-333016" lvl="1">
              <a:lnSpc>
                <a:spcPts val="3979"/>
              </a:lnSpc>
              <a:spcBef>
                <a:spcPct val="0"/>
              </a:spcBef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highlighting flight delay hotspots across U.S. states and cities.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39581"/>
            <a:ext cx="16230600" cy="150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9"/>
              </a:lnSpc>
              <a:spcBef>
                <a:spcPct val="0"/>
              </a:spcBef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To address the identified problem statements, the following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objectives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are defined. An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dashboard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will be developed with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filters 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for month, year, airport name, state, and city, featuring the following visualizations: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0091" y="773145"/>
            <a:ext cx="15667818" cy="63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8"/>
              </a:lnSpc>
              <a:spcBef>
                <a:spcPct val="0"/>
              </a:spcBef>
            </a:pP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Understanding</a:t>
            </a: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- Project Objectives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9305" y="1772918"/>
            <a:ext cx="6263462" cy="6091217"/>
          </a:xfrm>
          <a:custGeom>
            <a:avLst/>
            <a:gdLst/>
            <a:ahLst/>
            <a:cxnLst/>
            <a:rect r="r" b="b" t="t" l="l"/>
            <a:pathLst>
              <a:path h="6091217" w="6263462">
                <a:moveTo>
                  <a:pt x="0" y="0"/>
                </a:moveTo>
                <a:lnTo>
                  <a:pt x="6263462" y="0"/>
                </a:lnTo>
                <a:lnTo>
                  <a:pt x="6263462" y="6091217"/>
                </a:lnTo>
                <a:lnTo>
                  <a:pt x="0" y="6091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0"/>
                </a:moveTo>
                <a:lnTo>
                  <a:pt x="729305" y="0"/>
                </a:lnTo>
                <a:lnTo>
                  <a:pt x="729305" y="566206"/>
                </a:lnTo>
                <a:lnTo>
                  <a:pt x="0" y="566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558695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0"/>
                </a:moveTo>
                <a:lnTo>
                  <a:pt x="0" y="0"/>
                </a:lnTo>
                <a:lnTo>
                  <a:pt x="0" y="566206"/>
                </a:lnTo>
                <a:lnTo>
                  <a:pt x="729305" y="566206"/>
                </a:lnTo>
                <a:lnTo>
                  <a:pt x="7293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7558695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566206"/>
                </a:moveTo>
                <a:lnTo>
                  <a:pt x="0" y="566206"/>
                </a:lnTo>
                <a:lnTo>
                  <a:pt x="0" y="0"/>
                </a:lnTo>
                <a:lnTo>
                  <a:pt x="729305" y="0"/>
                </a:lnTo>
                <a:lnTo>
                  <a:pt x="729305" y="56620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566206"/>
                </a:moveTo>
                <a:lnTo>
                  <a:pt x="729305" y="566206"/>
                </a:lnTo>
                <a:lnTo>
                  <a:pt x="729305" y="0"/>
                </a:lnTo>
                <a:lnTo>
                  <a:pt x="0" y="0"/>
                </a:lnTo>
                <a:lnTo>
                  <a:pt x="0" y="56620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478907">
            <a:off x="455449" y="7049348"/>
            <a:ext cx="885045" cy="1369509"/>
          </a:xfrm>
          <a:custGeom>
            <a:avLst/>
            <a:gdLst/>
            <a:ahLst/>
            <a:cxnLst/>
            <a:rect r="r" b="b" t="t" l="l"/>
            <a:pathLst>
              <a:path h="1369509" w="885045">
                <a:moveTo>
                  <a:pt x="885046" y="0"/>
                </a:moveTo>
                <a:lnTo>
                  <a:pt x="0" y="0"/>
                </a:lnTo>
                <a:lnTo>
                  <a:pt x="0" y="1369509"/>
                </a:lnTo>
                <a:lnTo>
                  <a:pt x="885046" y="1369509"/>
                </a:lnTo>
                <a:lnTo>
                  <a:pt x="88504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31198" y="4479487"/>
            <a:ext cx="5094892" cy="4778813"/>
          </a:xfrm>
          <a:custGeom>
            <a:avLst/>
            <a:gdLst/>
            <a:ahLst/>
            <a:cxnLst/>
            <a:rect r="r" b="b" t="t" l="l"/>
            <a:pathLst>
              <a:path h="4778813" w="5094892">
                <a:moveTo>
                  <a:pt x="0" y="0"/>
                </a:moveTo>
                <a:lnTo>
                  <a:pt x="5094892" y="0"/>
                </a:lnTo>
                <a:lnTo>
                  <a:pt x="5094892" y="4778813"/>
                </a:lnTo>
                <a:lnTo>
                  <a:pt x="0" y="4778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131198" y="7226548"/>
            <a:ext cx="7203597" cy="2494246"/>
          </a:xfrm>
          <a:custGeom>
            <a:avLst/>
            <a:gdLst/>
            <a:ahLst/>
            <a:cxnLst/>
            <a:rect r="r" b="b" t="t" l="l"/>
            <a:pathLst>
              <a:path h="2494246" w="7203597">
                <a:moveTo>
                  <a:pt x="0" y="0"/>
                </a:moveTo>
                <a:lnTo>
                  <a:pt x="7203597" y="0"/>
                </a:lnTo>
                <a:lnTo>
                  <a:pt x="7203597" y="2494246"/>
                </a:lnTo>
                <a:lnTo>
                  <a:pt x="0" y="2494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9144000" y="1998737"/>
            <a:ext cx="7990454" cy="685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dataset contains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 columns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related to airline on-time statistics and delay causes.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Most columns record the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number of delays by type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duration of delays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(in minutes).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column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arr_del15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is an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arrival delay indicator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≥ 15 minutes → Delay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&lt; 15 minutes → On-Time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Total records: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47,097 rows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(from May 2023 – May 2025).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57 rows contain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missing values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Data types: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→ 4 columns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Whole Number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→ 12 columns</a:t>
            </a:r>
          </a:p>
          <a:p>
            <a:pPr algn="l" marL="1138977" indent="-379659" lvl="2">
              <a:lnSpc>
                <a:spcPts val="340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Decimal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→ 5 columns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9539" y="511062"/>
            <a:ext cx="10188922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Understanding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636" y="9772681"/>
            <a:ext cx="7831458" cy="23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6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Dataset Source: https://www.transtats.bts.gov/OT_Delay/OT_DelayCause1.asp?20=E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124719"/>
            <a:ext cx="6146305" cy="3835664"/>
          </a:xfrm>
          <a:custGeom>
            <a:avLst/>
            <a:gdLst/>
            <a:ahLst/>
            <a:cxnLst/>
            <a:rect r="r" b="b" t="t" l="l"/>
            <a:pathLst>
              <a:path h="3835664" w="6146305">
                <a:moveTo>
                  <a:pt x="0" y="0"/>
                </a:moveTo>
                <a:lnTo>
                  <a:pt x="6146305" y="0"/>
                </a:lnTo>
                <a:lnTo>
                  <a:pt x="6146305" y="3835664"/>
                </a:lnTo>
                <a:lnTo>
                  <a:pt x="0" y="3835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453558" y="4929233"/>
            <a:ext cx="6461294" cy="4329067"/>
          </a:xfrm>
          <a:custGeom>
            <a:avLst/>
            <a:gdLst/>
            <a:ahLst/>
            <a:cxnLst/>
            <a:rect r="r" b="b" t="t" l="l"/>
            <a:pathLst>
              <a:path h="4329067" w="6461294">
                <a:moveTo>
                  <a:pt x="0" y="0"/>
                </a:moveTo>
                <a:lnTo>
                  <a:pt x="6461294" y="0"/>
                </a:lnTo>
                <a:lnTo>
                  <a:pt x="6461294" y="4329067"/>
                </a:lnTo>
                <a:lnTo>
                  <a:pt x="0" y="432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049539" y="511062"/>
            <a:ext cx="10188922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4537" y="2343937"/>
            <a:ext cx="7624763" cy="557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Dropped 9 irrelevant columns: 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arr_flights, arr_cancelled, arr_diverted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elay duration columns (in minutes): arr_delay, carrier_delay, weather_delay, nas_delay, security_delay, late_aircraft_delay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Removed rows with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missing values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(57 rows).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Created a new column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date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(Month-Year format).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Extracted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city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from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airport_name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into separate columns, and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trimmed extra spaces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DAGwUSoqkT8</dc:identifier>
  <dcterms:modified xsi:type="dcterms:W3CDTF">2011-08-01T06:04:30Z</dcterms:modified>
  <cp:revision>1</cp:revision>
  <dc:title>DA Portfolio - Flight Delay Cause Analysis (with Tableau Dashboard) - Raon Spielberg Berek</dc:title>
</cp:coreProperties>
</file>